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58" r:id="rId2"/>
    <p:sldId id="260" r:id="rId3"/>
    <p:sldId id="261" r:id="rId4"/>
    <p:sldId id="273" r:id="rId5"/>
    <p:sldId id="274" r:id="rId6"/>
    <p:sldId id="276" r:id="rId7"/>
    <p:sldId id="275" r:id="rId8"/>
    <p:sldId id="277" r:id="rId9"/>
    <p:sldId id="278" r:id="rId10"/>
    <p:sldId id="279" r:id="rId11"/>
    <p:sldId id="280" r:id="rId12"/>
    <p:sldId id="281" r:id="rId13"/>
    <p:sldId id="267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cial Announcement" id="{DC671D83-912A-4454-8C7F-9CCDE6FD17C5}">
          <p14:sldIdLst>
            <p14:sldId id="258"/>
          </p14:sldIdLst>
        </p14:section>
        <p14:section name="Presentation" id="{257B1F7E-157C-4648-95FE-EA295F7E4403}">
          <p14:sldIdLst>
            <p14:sldId id="260"/>
            <p14:sldId id="261"/>
            <p14:sldId id="273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67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2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3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409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20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687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46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39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146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356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01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282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129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14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4C1B7-EA38-4983-80FB-BAEF7D0221A1}" type="datetimeFigureOut">
              <a:rPr lang="en-US" smtClean="0"/>
              <a:t>9/23/2022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B0589-5900-4685-B030-1BB1E207C1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025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dx.transform.microsoft.com/" TargetMode="External"/><Relationship Id="rId2" Type="http://schemas.openxmlformats.org/officeDocument/2006/relationships/hyperlink" Target="https://partner.microsoft.com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package" Target="../embeddings/Microsoft_Word_Document.docx"/><Relationship Id="rId7" Type="http://schemas.openxmlformats.org/officeDocument/2006/relationships/package" Target="../embeddings/Microsoft_Word_Document1.docx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wmf"/><Relationship Id="rId5" Type="http://schemas.openxmlformats.org/officeDocument/2006/relationships/package" Target="../embeddings/Microsoft_Excel_Worksheet.xlsx"/><Relationship Id="rId10" Type="http://schemas.openxmlformats.org/officeDocument/2006/relationships/image" Target="../media/image12.wmf"/><Relationship Id="rId4" Type="http://schemas.openxmlformats.org/officeDocument/2006/relationships/image" Target="../media/image9.wmf"/><Relationship Id="rId9" Type="http://schemas.openxmlformats.org/officeDocument/2006/relationships/package" Target="../embeddings/Microsoft_Excel_Worksheet2.xlsx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power-apps/developer/data-platform/create-package-app-appsource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package" Target="../embeddings/Microsoft_Word_Document3.docx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365iconsandtooltips.com/support.aspx" TargetMode="External"/><Relationship Id="rId2" Type="http://schemas.openxmlformats.org/officeDocument/2006/relationships/hyperlink" Target="https://d365iconsandtooltips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365iconsandtooltips.com/privacy.asp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2A568B3-D101-4403-91C0-61AF84E9C3BB}"/>
              </a:ext>
            </a:extLst>
          </p:cNvPr>
          <p:cNvCxnSpPr>
            <a:cxnSpLocks/>
            <a:endCxn id="2" idx="7"/>
          </p:cNvCxnSpPr>
          <p:nvPr/>
        </p:nvCxnSpPr>
        <p:spPr>
          <a:xfrm flipH="1">
            <a:off x="1269149" y="3254903"/>
            <a:ext cx="1323363" cy="14198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6730373-0D0D-4F69-8C39-1E122F8E68C4}"/>
              </a:ext>
            </a:extLst>
          </p:cNvPr>
          <p:cNvCxnSpPr>
            <a:cxnSpLocks/>
          </p:cNvCxnSpPr>
          <p:nvPr/>
        </p:nvCxnSpPr>
        <p:spPr>
          <a:xfrm flipH="1">
            <a:off x="1951975" y="3316643"/>
            <a:ext cx="755183" cy="216766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BF29455-FC57-4368-A837-B58BFCF91812}"/>
              </a:ext>
            </a:extLst>
          </p:cNvPr>
          <p:cNvCxnSpPr>
            <a:cxnSpLocks/>
            <a:stCxn id="10" idx="1"/>
          </p:cNvCxnSpPr>
          <p:nvPr/>
        </p:nvCxnSpPr>
        <p:spPr>
          <a:xfrm>
            <a:off x="2148398" y="2509570"/>
            <a:ext cx="2422976" cy="14421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46DD07-6B1A-4371-BE50-F0B8D138B2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3678" y="266383"/>
            <a:ext cx="1310322" cy="2793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CA25B60-C459-4B49-BBAE-F67A67B863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4393" y="2215565"/>
            <a:ext cx="2007589" cy="2007589"/>
          </a:xfrm>
          <a:prstGeom prst="ellipse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pic>
        <p:nvPicPr>
          <p:cNvPr id="60" name="Picture 59" descr="A picture containing drawing&#10;&#10;Description automatically generated">
            <a:extLst>
              <a:ext uri="{FF2B5EF4-FFF2-40B4-BE49-F238E27FC236}">
                <a16:creationId xmlns:a16="http://schemas.microsoft.com/office/drawing/2014/main" id="{CE1504A2-14A9-491E-A5AB-E04E5106EA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972" y="262248"/>
            <a:ext cx="339109" cy="339109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1940F33E-5D4D-4A2E-A0A7-7BB7E232E7C8}"/>
              </a:ext>
            </a:extLst>
          </p:cNvPr>
          <p:cNvSpPr/>
          <p:nvPr/>
        </p:nvSpPr>
        <p:spPr bwMode="auto">
          <a:xfrm>
            <a:off x="9122024" y="231641"/>
            <a:ext cx="2954983" cy="4709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/Dynamics365CommunityVietnam</a:t>
            </a:r>
            <a:endParaRPr lang="en-US" sz="1400" dirty="0">
              <a:solidFill>
                <a:schemeClr val="bg1"/>
              </a:solidFill>
              <a:latin typeface="Segoe UI Semibold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9E688BA5-3B0E-40DC-A936-BB1F7040E7A7}"/>
              </a:ext>
            </a:extLst>
          </p:cNvPr>
          <p:cNvSpPr txBox="1">
            <a:spLocks/>
          </p:cNvSpPr>
          <p:nvPr/>
        </p:nvSpPr>
        <p:spPr>
          <a:xfrm>
            <a:off x="5765085" y="733199"/>
            <a:ext cx="6299915" cy="123338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en-US" sz="2000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Dynamics 365 &amp; Power Platform Vietnam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149C7F2-3411-49DD-A1E6-3D696AA277E7}"/>
              </a:ext>
            </a:extLst>
          </p:cNvPr>
          <p:cNvSpPr/>
          <p:nvPr/>
        </p:nvSpPr>
        <p:spPr bwMode="auto">
          <a:xfrm>
            <a:off x="4188351" y="2193009"/>
            <a:ext cx="7771517" cy="95568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Publish your App on AppSource</a:t>
            </a:r>
            <a:endParaRPr lang="en-US" sz="3600" b="1" dirty="0">
              <a:solidFill>
                <a:schemeClr val="bg1"/>
              </a:solidFill>
              <a:latin typeface="Segoe UI"/>
              <a:ea typeface="Segoe UI" pitchFamily="34" charset="0"/>
              <a:cs typeface="Segoe UI"/>
            </a:endParaRP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F79C56B7-F802-4C2D-8AB3-DDF1B728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6347" y="5107604"/>
            <a:ext cx="6096000" cy="966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Microsoft Teams</a:t>
            </a:r>
          </a:p>
          <a:p>
            <a:r>
              <a:rPr lang="en-US" dirty="0">
                <a:solidFill>
                  <a:schemeClr val="bg1"/>
                </a:solidFill>
              </a:rPr>
              <a:t>24 Sep 2022 19:00 – 20:00 GMT+7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1EE06FF-5047-4B12-B40D-FC5689C2E227}"/>
              </a:ext>
            </a:extLst>
          </p:cNvPr>
          <p:cNvSpPr/>
          <p:nvPr/>
        </p:nvSpPr>
        <p:spPr>
          <a:xfrm>
            <a:off x="1120094" y="4649195"/>
            <a:ext cx="174629" cy="17462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8037FF0-F99E-4279-B48B-F0815B7389A4}"/>
              </a:ext>
            </a:extLst>
          </p:cNvPr>
          <p:cNvSpPr/>
          <p:nvPr/>
        </p:nvSpPr>
        <p:spPr>
          <a:xfrm>
            <a:off x="1766169" y="5252587"/>
            <a:ext cx="397568" cy="39756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35D0819-C273-436C-9358-F23F66D383DD}"/>
              </a:ext>
            </a:extLst>
          </p:cNvPr>
          <p:cNvSpPr/>
          <p:nvPr/>
        </p:nvSpPr>
        <p:spPr>
          <a:xfrm>
            <a:off x="4295177" y="3646264"/>
            <a:ext cx="552395" cy="552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8F6C73E-4B0C-42F0-815A-F4B56952F44C}"/>
              </a:ext>
            </a:extLst>
          </p:cNvPr>
          <p:cNvSpPr/>
          <p:nvPr/>
        </p:nvSpPr>
        <p:spPr>
          <a:xfrm>
            <a:off x="4170023" y="5298616"/>
            <a:ext cx="125154" cy="12515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A0A5928-94F0-43CC-99F6-CCD30A66764A}"/>
              </a:ext>
            </a:extLst>
          </p:cNvPr>
          <p:cNvSpPr/>
          <p:nvPr/>
        </p:nvSpPr>
        <p:spPr>
          <a:xfrm>
            <a:off x="3088769" y="5844182"/>
            <a:ext cx="67790" cy="6779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B4B300-7747-411E-A343-A77A6EB7B609}"/>
              </a:ext>
            </a:extLst>
          </p:cNvPr>
          <p:cNvSpPr/>
          <p:nvPr/>
        </p:nvSpPr>
        <p:spPr>
          <a:xfrm>
            <a:off x="301360" y="6220613"/>
            <a:ext cx="174629" cy="17462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38C5365-6412-4FE1-AD90-965DDB63718A}"/>
              </a:ext>
            </a:extLst>
          </p:cNvPr>
          <p:cNvCxnSpPr>
            <a:cxnSpLocks/>
            <a:stCxn id="9" idx="3"/>
            <a:endCxn id="2" idx="0"/>
          </p:cNvCxnSpPr>
          <p:nvPr/>
        </p:nvCxnSpPr>
        <p:spPr>
          <a:xfrm flipV="1">
            <a:off x="326934" y="4649195"/>
            <a:ext cx="880475" cy="172047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1374CE7-64AC-4C4E-A0F7-27AFE9D6650F}"/>
              </a:ext>
            </a:extLst>
          </p:cNvPr>
          <p:cNvCxnSpPr>
            <a:cxnSpLocks/>
            <a:stCxn id="9" idx="6"/>
            <a:endCxn id="3" idx="3"/>
          </p:cNvCxnSpPr>
          <p:nvPr/>
        </p:nvCxnSpPr>
        <p:spPr>
          <a:xfrm flipV="1">
            <a:off x="475989" y="5591933"/>
            <a:ext cx="1348402" cy="71599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BB26800-825F-46B8-A534-1382DD8BC354}"/>
              </a:ext>
            </a:extLst>
          </p:cNvPr>
          <p:cNvCxnSpPr>
            <a:cxnSpLocks/>
            <a:stCxn id="10" idx="4"/>
            <a:endCxn id="6" idx="7"/>
          </p:cNvCxnSpPr>
          <p:nvPr/>
        </p:nvCxnSpPr>
        <p:spPr>
          <a:xfrm>
            <a:off x="2858188" y="4223154"/>
            <a:ext cx="288443" cy="163095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BC47151-3506-413A-BBDA-9277BD755C7C}"/>
              </a:ext>
            </a:extLst>
          </p:cNvPr>
          <p:cNvCxnSpPr>
            <a:cxnSpLocks/>
            <a:stCxn id="2" idx="6"/>
            <a:endCxn id="5" idx="1"/>
          </p:cNvCxnSpPr>
          <p:nvPr/>
        </p:nvCxnSpPr>
        <p:spPr>
          <a:xfrm>
            <a:off x="1294723" y="4736510"/>
            <a:ext cx="2893628" cy="58043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618363-1532-4D64-A4FC-524F76441E09}"/>
              </a:ext>
            </a:extLst>
          </p:cNvPr>
          <p:cNvCxnSpPr>
            <a:cxnSpLocks/>
            <a:stCxn id="2" idx="5"/>
            <a:endCxn id="3" idx="1"/>
          </p:cNvCxnSpPr>
          <p:nvPr/>
        </p:nvCxnSpPr>
        <p:spPr>
          <a:xfrm>
            <a:off x="1269149" y="4798250"/>
            <a:ext cx="555242" cy="51255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6768410C-5FFC-45FF-80F7-C262DDCB9F78}"/>
              </a:ext>
            </a:extLst>
          </p:cNvPr>
          <p:cNvCxnSpPr>
            <a:cxnSpLocks/>
            <a:stCxn id="6" idx="7"/>
            <a:endCxn id="3" idx="6"/>
          </p:cNvCxnSpPr>
          <p:nvPr/>
        </p:nvCxnSpPr>
        <p:spPr>
          <a:xfrm flipH="1" flipV="1">
            <a:off x="2163737" y="5451371"/>
            <a:ext cx="982894" cy="40273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B9E0F60-D2CD-4530-A01E-CA270615A1EB}"/>
              </a:ext>
            </a:extLst>
          </p:cNvPr>
          <p:cNvCxnSpPr>
            <a:cxnSpLocks/>
            <a:stCxn id="6" idx="7"/>
            <a:endCxn id="5" idx="7"/>
          </p:cNvCxnSpPr>
          <p:nvPr/>
        </p:nvCxnSpPr>
        <p:spPr>
          <a:xfrm flipV="1">
            <a:off x="3146631" y="5316944"/>
            <a:ext cx="1130218" cy="5371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DC7B9EF-9569-41FD-BAC6-61E50DFD241D}"/>
              </a:ext>
            </a:extLst>
          </p:cNvPr>
          <p:cNvCxnSpPr>
            <a:cxnSpLocks/>
            <a:stCxn id="5" idx="7"/>
          </p:cNvCxnSpPr>
          <p:nvPr/>
        </p:nvCxnSpPr>
        <p:spPr>
          <a:xfrm flipV="1">
            <a:off x="4276849" y="3898324"/>
            <a:ext cx="341718" cy="141862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74EFF19-E8FF-4540-A8C8-5E9BA9DCBB14}"/>
              </a:ext>
            </a:extLst>
          </p:cNvPr>
          <p:cNvCxnSpPr>
            <a:cxnSpLocks/>
          </p:cNvCxnSpPr>
          <p:nvPr/>
        </p:nvCxnSpPr>
        <p:spPr>
          <a:xfrm flipV="1">
            <a:off x="1988646" y="3889943"/>
            <a:ext cx="2593250" cy="15338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69AD28F-E0D0-4D91-9F0F-A5B445EE098D}"/>
              </a:ext>
            </a:extLst>
          </p:cNvPr>
          <p:cNvCxnSpPr>
            <a:cxnSpLocks/>
            <a:stCxn id="9" idx="6"/>
            <a:endCxn id="6" idx="3"/>
          </p:cNvCxnSpPr>
          <p:nvPr/>
        </p:nvCxnSpPr>
        <p:spPr>
          <a:xfrm flipV="1">
            <a:off x="475989" y="5902044"/>
            <a:ext cx="2622708" cy="40588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6E8A660-E8C4-4655-A481-D2F763DB0691}"/>
              </a:ext>
            </a:extLst>
          </p:cNvPr>
          <p:cNvSpPr/>
          <p:nvPr/>
        </p:nvSpPr>
        <p:spPr bwMode="auto">
          <a:xfrm>
            <a:off x="1849964" y="4406663"/>
            <a:ext cx="2007589" cy="51435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Phuoc Le</a:t>
            </a:r>
            <a:endParaRPr lang="en-US" sz="2400" dirty="0">
              <a:solidFill>
                <a:schemeClr val="bg1"/>
              </a:solidFill>
              <a:latin typeface="Segoe UI"/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308498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Prepare your test files</a:t>
            </a: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App need test before list to AppSource</a:t>
            </a:r>
            <a:endParaRPr lang="en-US" sz="1600" b="1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Provide your test plan when you submit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more detail the more you can get pass the App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need fix all feedback from Microsoft with your test plan like bug, tester don’t see your function, …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5" name="Object 4">
            <a:hlinkClick r:id="" action="ppaction://ole?verb=0"/>
            <a:extLst>
              <a:ext uri="{FF2B5EF4-FFF2-40B4-BE49-F238E27FC236}">
                <a16:creationId xmlns:a16="http://schemas.microsoft.com/office/drawing/2014/main" id="{D43B3858-354B-12FB-D50F-BD726F8E76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578785"/>
              </p:ext>
            </p:extLst>
          </p:nvPr>
        </p:nvGraphicFramePr>
        <p:xfrm>
          <a:off x="881899" y="2646613"/>
          <a:ext cx="2352675" cy="66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2352240" imgH="668160" progId="Package">
                  <p:embed/>
                </p:oleObj>
              </mc:Choice>
              <mc:Fallback>
                <p:oleObj name="Packager Shell Object" showAsIcon="1" r:id="rId2" imgW="2352240" imgH="6681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81899" y="2646613"/>
                        <a:ext cx="2352675" cy="668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267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 Submit your app</a:t>
            </a:r>
          </a:p>
          <a:p>
            <a:endParaRPr lang="en-US" sz="3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Used all files you prepare at step 1 and 2 to submit</a:t>
            </a:r>
            <a:endParaRPr lang="en-US" sz="1600" b="1" dirty="0">
              <a:solidFill>
                <a:srgbClr val="FF0000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wizard page will help you submit one by one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Take time to submit all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64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Result</a:t>
            </a:r>
          </a:p>
          <a:p>
            <a:endParaRPr lang="en-US" sz="3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 you click the button SUBMIT App to AppSource, the processing submit your App begin </a:t>
            </a:r>
            <a:endParaRPr lang="en-US" sz="1600" b="1" dirty="0">
              <a:solidFill>
                <a:srgbClr val="FF0000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 automation tool will run first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 your partner information valid ?</a:t>
            </a:r>
          </a:p>
          <a:p>
            <a:pPr marL="1657350" lvl="3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When some required information partner need, but you missed. (This happened when Microsoft update the partner portal site and need partner enter some required fields)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 your App valid ?</a:t>
            </a:r>
          </a:p>
          <a:p>
            <a:pPr marL="1657350" lvl="3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Is your AppSource package valid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Are your App passed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Solution Checker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?</a:t>
            </a:r>
          </a:p>
          <a:p>
            <a:pPr marL="1657350" lvl="3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On the prepare file, did you check your App with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Solution Checker 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Human validation (Microsoft Employee)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Used your Test Plan you submit to test your App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Object 3">
            <a:hlinkClick r:id="" action="ppaction://ole?verb=0"/>
            <a:extLst>
              <a:ext uri="{FF2B5EF4-FFF2-40B4-BE49-F238E27FC236}">
                <a16:creationId xmlns:a16="http://schemas.microsoft.com/office/drawing/2014/main" id="{2E8283BF-F4A0-BE46-9EF3-24CF472BB4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5394083"/>
              </p:ext>
            </p:extLst>
          </p:nvPr>
        </p:nvGraphicFramePr>
        <p:xfrm>
          <a:off x="5638800" y="3032125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914400" imgH="792360" progId="Package">
                  <p:embed/>
                </p:oleObj>
              </mc:Choice>
              <mc:Fallback>
                <p:oleObj name="Packager Shell Object" showAsIcon="1" r:id="rId2" imgW="914400" imgH="7923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638800" y="3032125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2203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F797A5-542B-4807-98EA-F8615CCB37A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3678" y="266383"/>
            <a:ext cx="1310322" cy="279354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4F86888-EBCD-42E6-AE94-6D294F944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972" y="262248"/>
            <a:ext cx="339109" cy="33910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753ED0F-265E-4A8D-9C50-0F7EDED851F0}"/>
              </a:ext>
            </a:extLst>
          </p:cNvPr>
          <p:cNvSpPr/>
          <p:nvPr/>
        </p:nvSpPr>
        <p:spPr bwMode="auto">
          <a:xfrm>
            <a:off x="9122024" y="231641"/>
            <a:ext cx="2954983" cy="4709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/Dynamics365CommunityVietnam</a:t>
            </a:r>
            <a:endParaRPr lang="en-US" sz="1400" dirty="0">
              <a:solidFill>
                <a:schemeClr val="bg1"/>
              </a:solidFill>
              <a:latin typeface="Segoe UI Semibold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AFEDD02-2C17-B2ED-33A4-DA1FCB751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780" y="702590"/>
            <a:ext cx="7695928" cy="556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484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2286340" y="1697082"/>
            <a:ext cx="7377095" cy="2317799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6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THANK YOU!</a:t>
            </a:r>
            <a:endParaRPr lang="en-US" sz="9600" b="1" dirty="0">
              <a:solidFill>
                <a:schemeClr val="bg1"/>
              </a:solidFill>
              <a:latin typeface="Segoe UI"/>
              <a:ea typeface="Segoe UI" pitchFamily="34" charset="0"/>
              <a:cs typeface="Segoe U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82DB2E-16CB-4ECF-ACA3-B2AD3598598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3678" y="266383"/>
            <a:ext cx="1310322" cy="279354"/>
          </a:xfrm>
          <a:prstGeom prst="rect">
            <a:avLst/>
          </a:prstGeom>
        </p:spPr>
      </p:pic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EA425476-5861-417B-B35F-11E52EB16F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972" y="262248"/>
            <a:ext cx="339109" cy="33910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02373D-5730-413C-BC44-6E27BBF6BF7E}"/>
              </a:ext>
            </a:extLst>
          </p:cNvPr>
          <p:cNvSpPr/>
          <p:nvPr/>
        </p:nvSpPr>
        <p:spPr bwMode="auto">
          <a:xfrm>
            <a:off x="9122024" y="231641"/>
            <a:ext cx="2954983" cy="4709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/Dynamics365CommunityVietnam</a:t>
            </a:r>
            <a:endParaRPr lang="en-US" sz="1400" dirty="0">
              <a:solidFill>
                <a:schemeClr val="bg1"/>
              </a:solidFill>
              <a:latin typeface="Segoe UI Semibold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273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D68FD8A-3313-496C-8072-355D7A06FCAA}"/>
              </a:ext>
            </a:extLst>
          </p:cNvPr>
          <p:cNvCxnSpPr>
            <a:cxnSpLocks/>
            <a:endCxn id="19" idx="7"/>
          </p:cNvCxnSpPr>
          <p:nvPr/>
        </p:nvCxnSpPr>
        <p:spPr>
          <a:xfrm flipH="1">
            <a:off x="1269149" y="3254903"/>
            <a:ext cx="1323364" cy="14198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AAEFB0C-53F5-4EEC-82EA-3A693EC8C859}"/>
              </a:ext>
            </a:extLst>
          </p:cNvPr>
          <p:cNvCxnSpPr>
            <a:cxnSpLocks/>
          </p:cNvCxnSpPr>
          <p:nvPr/>
        </p:nvCxnSpPr>
        <p:spPr>
          <a:xfrm flipH="1">
            <a:off x="1951975" y="3316643"/>
            <a:ext cx="755183" cy="216766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4B3EC70-570E-4E09-B2BF-C0136A2382AF}"/>
              </a:ext>
            </a:extLst>
          </p:cNvPr>
          <p:cNvCxnSpPr>
            <a:cxnSpLocks/>
            <a:stCxn id="17" idx="1"/>
          </p:cNvCxnSpPr>
          <p:nvPr/>
        </p:nvCxnSpPr>
        <p:spPr>
          <a:xfrm>
            <a:off x="2148398" y="2509570"/>
            <a:ext cx="2422976" cy="14421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28785456-45C3-432A-8DC8-23E86D7DB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4393" y="2215565"/>
            <a:ext cx="2007589" cy="2007589"/>
          </a:xfrm>
          <a:prstGeom prst="ellipse">
            <a:avLst/>
          </a:prstGeom>
          <a:ln>
            <a:solidFill>
              <a:schemeClr val="bg2">
                <a:lumMod val="75000"/>
              </a:schemeClr>
            </a:solidFill>
          </a:ln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70557C64-11F2-446C-8D88-ADF2FD04A9A7}"/>
              </a:ext>
            </a:extLst>
          </p:cNvPr>
          <p:cNvSpPr/>
          <p:nvPr/>
        </p:nvSpPr>
        <p:spPr>
          <a:xfrm>
            <a:off x="1120094" y="4649195"/>
            <a:ext cx="174629" cy="17462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D8BF406-ED5F-4069-9868-55378D1A8269}"/>
              </a:ext>
            </a:extLst>
          </p:cNvPr>
          <p:cNvSpPr/>
          <p:nvPr/>
        </p:nvSpPr>
        <p:spPr>
          <a:xfrm>
            <a:off x="1766169" y="5252587"/>
            <a:ext cx="397568" cy="397568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035EBCC-1BF8-4E16-9356-6F4EA1072DDD}"/>
              </a:ext>
            </a:extLst>
          </p:cNvPr>
          <p:cNvSpPr/>
          <p:nvPr/>
        </p:nvSpPr>
        <p:spPr>
          <a:xfrm>
            <a:off x="4295177" y="3646264"/>
            <a:ext cx="552395" cy="552395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EF6CA11-DBE9-4568-B74F-260013ED9717}"/>
              </a:ext>
            </a:extLst>
          </p:cNvPr>
          <p:cNvSpPr/>
          <p:nvPr/>
        </p:nvSpPr>
        <p:spPr>
          <a:xfrm>
            <a:off x="4170023" y="5298616"/>
            <a:ext cx="125154" cy="125154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1E5FCA4-B918-4CDA-B9D6-77F8CCC24D76}"/>
              </a:ext>
            </a:extLst>
          </p:cNvPr>
          <p:cNvSpPr/>
          <p:nvPr/>
        </p:nvSpPr>
        <p:spPr>
          <a:xfrm>
            <a:off x="3088769" y="5844182"/>
            <a:ext cx="67790" cy="6779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B8A6EF3-D871-41C3-98BF-6C9090979003}"/>
              </a:ext>
            </a:extLst>
          </p:cNvPr>
          <p:cNvSpPr/>
          <p:nvPr/>
        </p:nvSpPr>
        <p:spPr>
          <a:xfrm>
            <a:off x="301360" y="6220613"/>
            <a:ext cx="174629" cy="174629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DAE3D3-A915-42E4-A682-0F6AED2C1215}"/>
              </a:ext>
            </a:extLst>
          </p:cNvPr>
          <p:cNvCxnSpPr>
            <a:cxnSpLocks/>
            <a:stCxn id="24" idx="3"/>
            <a:endCxn id="19" idx="0"/>
          </p:cNvCxnSpPr>
          <p:nvPr/>
        </p:nvCxnSpPr>
        <p:spPr>
          <a:xfrm flipV="1">
            <a:off x="326934" y="4649195"/>
            <a:ext cx="880475" cy="1720473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0B5977D-915F-4040-BBC3-A2CEB69D650A}"/>
              </a:ext>
            </a:extLst>
          </p:cNvPr>
          <p:cNvCxnSpPr>
            <a:cxnSpLocks/>
            <a:stCxn id="24" idx="6"/>
            <a:endCxn id="20" idx="3"/>
          </p:cNvCxnSpPr>
          <p:nvPr/>
        </p:nvCxnSpPr>
        <p:spPr>
          <a:xfrm flipV="1">
            <a:off x="475989" y="5591933"/>
            <a:ext cx="1348402" cy="71599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DF5DF2F-85AD-4EA4-ABFB-D988C0B6E559}"/>
              </a:ext>
            </a:extLst>
          </p:cNvPr>
          <p:cNvCxnSpPr>
            <a:cxnSpLocks/>
            <a:stCxn id="17" idx="4"/>
            <a:endCxn id="23" idx="7"/>
          </p:cNvCxnSpPr>
          <p:nvPr/>
        </p:nvCxnSpPr>
        <p:spPr>
          <a:xfrm>
            <a:off x="2858188" y="4223154"/>
            <a:ext cx="288443" cy="163095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066490B-746C-466E-8BAD-DE5EB2B8AF64}"/>
              </a:ext>
            </a:extLst>
          </p:cNvPr>
          <p:cNvCxnSpPr>
            <a:cxnSpLocks/>
            <a:stCxn id="19" idx="6"/>
            <a:endCxn id="22" idx="1"/>
          </p:cNvCxnSpPr>
          <p:nvPr/>
        </p:nvCxnSpPr>
        <p:spPr>
          <a:xfrm>
            <a:off x="1294723" y="4736510"/>
            <a:ext cx="2893628" cy="58043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09BCD94-F2FE-435B-9BDD-EEEC8B52042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1269149" y="4798250"/>
            <a:ext cx="555242" cy="51255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C722EC2-5E9E-4A84-AEF7-B5752EFCD959}"/>
              </a:ext>
            </a:extLst>
          </p:cNvPr>
          <p:cNvCxnSpPr>
            <a:cxnSpLocks/>
            <a:stCxn id="23" idx="7"/>
            <a:endCxn id="20" idx="6"/>
          </p:cNvCxnSpPr>
          <p:nvPr/>
        </p:nvCxnSpPr>
        <p:spPr>
          <a:xfrm flipH="1" flipV="1">
            <a:off x="2163737" y="5451371"/>
            <a:ext cx="982894" cy="402739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B12BAC4-850F-4FC4-A37C-C1EDE6203830}"/>
              </a:ext>
            </a:extLst>
          </p:cNvPr>
          <p:cNvCxnSpPr>
            <a:cxnSpLocks/>
            <a:stCxn id="23" idx="7"/>
            <a:endCxn id="22" idx="7"/>
          </p:cNvCxnSpPr>
          <p:nvPr/>
        </p:nvCxnSpPr>
        <p:spPr>
          <a:xfrm flipV="1">
            <a:off x="3146631" y="5316944"/>
            <a:ext cx="1130218" cy="5371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0EABFD4-03D2-4EE2-A72A-7F3719489848}"/>
              </a:ext>
            </a:extLst>
          </p:cNvPr>
          <p:cNvCxnSpPr>
            <a:cxnSpLocks/>
            <a:stCxn id="22" idx="7"/>
          </p:cNvCxnSpPr>
          <p:nvPr/>
        </p:nvCxnSpPr>
        <p:spPr>
          <a:xfrm flipV="1">
            <a:off x="4276849" y="3898324"/>
            <a:ext cx="341718" cy="141862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4ABD9A-2B8C-4999-A615-E1790D12B4EA}"/>
              </a:ext>
            </a:extLst>
          </p:cNvPr>
          <p:cNvCxnSpPr>
            <a:cxnSpLocks/>
          </p:cNvCxnSpPr>
          <p:nvPr/>
        </p:nvCxnSpPr>
        <p:spPr>
          <a:xfrm flipV="1">
            <a:off x="1988646" y="3889943"/>
            <a:ext cx="2593250" cy="153382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25BBC69-2275-4037-A48A-7EDC6252196D}"/>
              </a:ext>
            </a:extLst>
          </p:cNvPr>
          <p:cNvCxnSpPr>
            <a:cxnSpLocks/>
            <a:stCxn id="24" idx="6"/>
            <a:endCxn id="23" idx="3"/>
          </p:cNvCxnSpPr>
          <p:nvPr/>
        </p:nvCxnSpPr>
        <p:spPr>
          <a:xfrm flipV="1">
            <a:off x="475989" y="5902044"/>
            <a:ext cx="2622708" cy="405884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FE077892-743C-4E1D-909B-97EA2C559C23}"/>
              </a:ext>
            </a:extLst>
          </p:cNvPr>
          <p:cNvSpPr/>
          <p:nvPr/>
        </p:nvSpPr>
        <p:spPr bwMode="auto">
          <a:xfrm>
            <a:off x="1732736" y="4406663"/>
            <a:ext cx="2007589" cy="514351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Phuoc Le</a:t>
            </a:r>
            <a:endParaRPr lang="en-US" sz="2400" dirty="0">
              <a:solidFill>
                <a:schemeClr val="bg1"/>
              </a:solidFill>
              <a:latin typeface="Segoe UI"/>
              <a:cs typeface="Segoe UI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49C6C80-87FD-4E6E-84BB-FDA60E9B2A04}"/>
              </a:ext>
            </a:extLst>
          </p:cNvPr>
          <p:cNvSpPr/>
          <p:nvPr/>
        </p:nvSpPr>
        <p:spPr bwMode="auto">
          <a:xfrm>
            <a:off x="6096000" y="2108203"/>
            <a:ext cx="5969000" cy="132079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Title: </a:t>
            </a:r>
            <a:r>
              <a:rPr lang="en-US" dirty="0"/>
              <a:t>Dynamics 365 CRM </a:t>
            </a:r>
            <a:r>
              <a:rPr lang="en-US" b="0" i="0" dirty="0">
                <a:effectLst/>
                <a:latin typeface="Segoe UI" panose="020B0502040204020203" pitchFamily="34" charset="0"/>
              </a:rPr>
              <a:t>Solutions Architect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Company: </a:t>
            </a:r>
            <a:r>
              <a:rPr lang="en-US" dirty="0"/>
              <a:t>Hitachi Solutions Asia Pacific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Experience &amp; skills: &gt;14</a:t>
            </a:r>
            <a:r>
              <a:rPr lang="en-US" dirty="0"/>
              <a:t> years working on Dynamics 365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1FC98AA-A1E5-4DEC-AACA-8535AC845A28}"/>
              </a:ext>
            </a:extLst>
          </p:cNvPr>
          <p:cNvSpPr/>
          <p:nvPr/>
        </p:nvSpPr>
        <p:spPr bwMode="auto">
          <a:xfrm>
            <a:off x="301359" y="107643"/>
            <a:ext cx="737709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About me</a:t>
            </a:r>
            <a:endParaRPr lang="en-US" sz="2800" b="1" dirty="0">
              <a:solidFill>
                <a:schemeClr val="bg1"/>
              </a:solidFill>
              <a:latin typeface="Segoe UI"/>
              <a:ea typeface="Segoe UI" pitchFamily="34" charset="0"/>
              <a:cs typeface="Segoe UI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CDE3641-9E72-462F-AB39-FCFF62F94D70}"/>
              </a:ext>
            </a:extLst>
          </p:cNvPr>
          <p:cNvSpPr/>
          <p:nvPr/>
        </p:nvSpPr>
        <p:spPr bwMode="auto">
          <a:xfrm>
            <a:off x="6096000" y="3882425"/>
            <a:ext cx="5969000" cy="52053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Segoe UI Semibold"/>
                <a:ea typeface="Segoe UI" pitchFamily="34" charset="0"/>
                <a:cs typeface="Segoe UI"/>
              </a:rPr>
              <a:t>Connect with me</a:t>
            </a: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031E0984-2F68-47D8-A212-CC3F9CD2F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838" y="5464637"/>
            <a:ext cx="451120" cy="423618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3921B47D-4CCE-455F-98C5-8DE47B1E9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53" y="4932055"/>
            <a:ext cx="454927" cy="454927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37EC52F6-A690-4C87-8033-66BD74CBE9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8193" y="4321842"/>
            <a:ext cx="357540" cy="35754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6CFAFFD8-C7AE-43B8-9166-367E3F3CFD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127" y="4955426"/>
            <a:ext cx="454927" cy="454927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38D9D0A9-81E8-427E-9C36-6AA77FBB2098}"/>
              </a:ext>
            </a:extLst>
          </p:cNvPr>
          <p:cNvSpPr/>
          <p:nvPr/>
        </p:nvSpPr>
        <p:spPr bwMode="auto">
          <a:xfrm>
            <a:off x="6630198" y="4321842"/>
            <a:ext cx="1766839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/in/levanphuoc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7B89C8CE-27FD-4E01-910E-2E23B052FE82}"/>
              </a:ext>
            </a:extLst>
          </p:cNvPr>
          <p:cNvSpPr/>
          <p:nvPr/>
        </p:nvSpPr>
        <p:spPr bwMode="auto">
          <a:xfrm>
            <a:off x="6630198" y="4949366"/>
            <a:ext cx="1766839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@phuocle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0542247-11F4-4C21-BB37-880324DE4BE1}"/>
              </a:ext>
            </a:extLst>
          </p:cNvPr>
          <p:cNvSpPr/>
          <p:nvPr/>
        </p:nvSpPr>
        <p:spPr bwMode="auto">
          <a:xfrm>
            <a:off x="6630198" y="5537558"/>
            <a:ext cx="2327845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https://phuocle.net</a:t>
            </a:r>
          </a:p>
        </p:txBody>
      </p:sp>
    </p:spTree>
    <p:extLst>
      <p:ext uri="{BB962C8B-B14F-4D97-AF65-F5344CB8AC3E}">
        <p14:creationId xmlns:p14="http://schemas.microsoft.com/office/powerpoint/2010/main" val="2185272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600" b="1" i="0" dirty="0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Prepare for submitting with 4 steps</a:t>
            </a:r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a Microsoft Partner Center account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a managed solution for your app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an AppSource package for your app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Store your package on Azure Storage</a:t>
            </a:r>
          </a:p>
        </p:txBody>
      </p:sp>
    </p:spTree>
    <p:extLst>
      <p:ext uri="{BB962C8B-B14F-4D97-AF65-F5344CB8AC3E}">
        <p14:creationId xmlns:p14="http://schemas.microsoft.com/office/powerpoint/2010/main" val="6027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Create a Microsoft Partner Center account</a:t>
            </a:r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Access url: 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https://partner.microsoft.com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register your partner account. 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$100 once time only to register that you can list an offer to AppSource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lot of steps from Microsoft to verify you like	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</a:t>
            </a:r>
            <a:r>
              <a:rPr lang="en-US" sz="1600" dirty="0" err="1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mobilephone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email, current address, Id card (CMND), …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If your offer in AppSource that get $, you should provide the personal tax information at your country</a:t>
            </a:r>
          </a:p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Benefits after you became partner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Access DEMO page (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https://cdx.transform.microsoft.com/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Create FULL Dynamics 365 env with 1 click and 1 min to finish</a:t>
            </a:r>
          </a:p>
          <a:p>
            <a:pPr marL="1657350" lvl="3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25 users license, 90 days trial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lot of use cases for DEMO to customer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MPN (Microsoft Partner Network) benefits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 lot of benefits in difference domain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For Dynamics 365, have an action pack then you can buy with 400$ per year</a:t>
            </a:r>
          </a:p>
        </p:txBody>
      </p:sp>
      <p:graphicFrame>
        <p:nvGraphicFramePr>
          <p:cNvPr id="4" name="Object 3">
            <a:hlinkClick r:id="" action="ppaction://ole?verb=0"/>
            <a:extLst>
              <a:ext uri="{FF2B5EF4-FFF2-40B4-BE49-F238E27FC236}">
                <a16:creationId xmlns:a16="http://schemas.microsoft.com/office/drawing/2014/main" id="{FB7EE99C-EB94-051F-9E93-7699136B94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6682664"/>
              </p:ext>
            </p:extLst>
          </p:nvPr>
        </p:nvGraphicFramePr>
        <p:xfrm>
          <a:off x="7976878" y="4896198"/>
          <a:ext cx="2528887" cy="53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2528640" imgH="530640" progId="Package">
                  <p:embed/>
                </p:oleObj>
              </mc:Choice>
              <mc:Fallback>
                <p:oleObj name="Packager Shell Object" showAsIcon="1" r:id="rId4" imgW="2528640" imgH="5306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76878" y="4896198"/>
                        <a:ext cx="2528887" cy="530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937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2. Create a managed solution for your app</a:t>
            </a:r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C488B4-80E1-357F-5990-6C1C863557A9}"/>
              </a:ext>
            </a:extLst>
          </p:cNvPr>
          <p:cNvSpPr/>
          <p:nvPr/>
        </p:nvSpPr>
        <p:spPr bwMode="auto">
          <a:xfrm>
            <a:off x="598648" y="10351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solution should be managed 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 dependencies with the others solution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Versioning solution as Microsoft recommended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un-managed solution should run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Solution Checker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before you export managed solution.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 should fix all severity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Critical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if you don’t do this on the step you prepare, at the step submit to AppSource, this solution will re-run with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Solution Checker,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and it will auto reject your offer with the severity </a:t>
            </a:r>
            <a:r>
              <a:rPr lang="en-US" sz="1600" b="1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Critical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3AE68E-4CBA-55E1-EC9C-CDEE8572B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7169" y="3589686"/>
            <a:ext cx="4564624" cy="2484719"/>
          </a:xfrm>
          <a:prstGeom prst="rect">
            <a:avLst/>
          </a:prstGeom>
        </p:spPr>
      </p:pic>
      <p:graphicFrame>
        <p:nvGraphicFramePr>
          <p:cNvPr id="9" name="Object 8">
            <a:hlinkClick r:id="" action="ppaction://ole?verb=1"/>
            <a:extLst>
              <a:ext uri="{FF2B5EF4-FFF2-40B4-BE49-F238E27FC236}">
                <a16:creationId xmlns:a16="http://schemas.microsoft.com/office/drawing/2014/main" id="{D2BB9277-D199-779C-7078-16D994F98E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380933"/>
              </p:ext>
            </p:extLst>
          </p:nvPr>
        </p:nvGraphicFramePr>
        <p:xfrm>
          <a:off x="1056733" y="38658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6733" y="38658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hlinkClick r:id="" action="ppaction://ole?verb=1"/>
            <a:extLst>
              <a:ext uri="{FF2B5EF4-FFF2-40B4-BE49-F238E27FC236}">
                <a16:creationId xmlns:a16="http://schemas.microsoft.com/office/drawing/2014/main" id="{4D343FFA-CBA7-CB4D-1B19-44F9704F58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074766"/>
              </p:ext>
            </p:extLst>
          </p:nvPr>
        </p:nvGraphicFramePr>
        <p:xfrm>
          <a:off x="2176673" y="38658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5" imgW="914400" imgH="771480" progId="Excel.Sheet.12">
                  <p:embed/>
                </p:oleObj>
              </mc:Choice>
              <mc:Fallback>
                <p:oleObj name="Worksheet" showAsIcon="1" r:id="rId5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76673" y="38658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hlinkClick r:id="" action="ppaction://ole?verb=1"/>
            <a:extLst>
              <a:ext uri="{FF2B5EF4-FFF2-40B4-BE49-F238E27FC236}">
                <a16:creationId xmlns:a16="http://schemas.microsoft.com/office/drawing/2014/main" id="{C4C70140-75B6-F2A8-30C6-22C998E9CF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4945368"/>
              </p:ext>
            </p:extLst>
          </p:nvPr>
        </p:nvGraphicFramePr>
        <p:xfrm>
          <a:off x="1072171" y="4845542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7" imgW="914400" imgH="771480" progId="Word.Document.12">
                  <p:embed/>
                </p:oleObj>
              </mc:Choice>
              <mc:Fallback>
                <p:oleObj name="Document" showAsIcon="1" r:id="rId7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72171" y="4845542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hlinkClick r:id="" action="ppaction://ole?verb=1"/>
            <a:extLst>
              <a:ext uri="{FF2B5EF4-FFF2-40B4-BE49-F238E27FC236}">
                <a16:creationId xmlns:a16="http://schemas.microsoft.com/office/drawing/2014/main" id="{25D50C08-F48D-D044-A21A-266F26D37E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98161"/>
              </p:ext>
            </p:extLst>
          </p:nvPr>
        </p:nvGraphicFramePr>
        <p:xfrm>
          <a:off x="2097259" y="4790801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9" imgW="914400" imgH="771480" progId="Excel.Sheet.12">
                  <p:embed/>
                </p:oleObj>
              </mc:Choice>
              <mc:Fallback>
                <p:oleObj name="Worksheet" showAsIcon="1" r:id="rId9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097259" y="4790801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3200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3. Create an AppSource package for your app</a:t>
            </a: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Zip your managed solution file to another Zip file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Required by Microsoft when you want to publish your App to AppSource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Need follow step by step with this link 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https://learn.microsoft.com/en-us/power-apps/developer/data-platform/create-package-app-appsource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32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4. Store your package on Azure Storage</a:t>
            </a:r>
          </a:p>
          <a:p>
            <a:endParaRPr lang="en-US" sz="3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Upload your AppSource package you created at step 3. to Azure Storage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The final goal is the URL point to the AppSource package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This URL used to when  you submit to AppSource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Make sure this URL live (SAS key, expire date, …)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4" name="Object 3">
            <a:hlinkClick r:id="" action="ppaction://ole?verb=1"/>
            <a:extLst>
              <a:ext uri="{FF2B5EF4-FFF2-40B4-BE49-F238E27FC236}">
                <a16:creationId xmlns:a16="http://schemas.microsoft.com/office/drawing/2014/main" id="{86D992D6-3146-220D-D0FB-714387CB2C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199040"/>
              </p:ext>
            </p:extLst>
          </p:nvPr>
        </p:nvGraphicFramePr>
        <p:xfrm>
          <a:off x="758952" y="2602751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14400" imgH="792360" progId="Word.Document.12">
                  <p:embed/>
                </p:oleObj>
              </mc:Choice>
              <mc:Fallback>
                <p:oleObj name="Document" showAsIcon="1" r:id="rId2" imgW="914400" imgH="79236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8952" y="2602751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050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600" b="1" i="0" dirty="0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Submit your app on Partner Center</a:t>
            </a:r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Prepare media files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Prepare your test files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Submit your app</a:t>
            </a:r>
          </a:p>
          <a:p>
            <a:pPr marL="342900" indent="-34290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448803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39558A2F-799C-45B0-8E6E-60E7AEBB1296}"/>
              </a:ext>
            </a:extLst>
          </p:cNvPr>
          <p:cNvSpPr/>
          <p:nvPr/>
        </p:nvSpPr>
        <p:spPr>
          <a:xfrm>
            <a:off x="2439924" y="6578102"/>
            <a:ext cx="2432304" cy="27432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401FF64-9330-421B-A5E3-17BDA32BC502}"/>
              </a:ext>
            </a:extLst>
          </p:cNvPr>
          <p:cNvSpPr/>
          <p:nvPr/>
        </p:nvSpPr>
        <p:spPr>
          <a:xfrm>
            <a:off x="0" y="6578102"/>
            <a:ext cx="2432304" cy="27432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E564532-F536-4FA6-8777-87BE7FC43341}"/>
              </a:ext>
            </a:extLst>
          </p:cNvPr>
          <p:cNvSpPr/>
          <p:nvPr/>
        </p:nvSpPr>
        <p:spPr>
          <a:xfrm>
            <a:off x="4879848" y="6578102"/>
            <a:ext cx="2432304" cy="27432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869553-6FA0-4150-9086-CD4CD08A85B2}"/>
              </a:ext>
            </a:extLst>
          </p:cNvPr>
          <p:cNvSpPr/>
          <p:nvPr/>
        </p:nvSpPr>
        <p:spPr>
          <a:xfrm>
            <a:off x="7319772" y="6578102"/>
            <a:ext cx="2432304" cy="27432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DE3E71E-06A1-4094-93E0-63110D411011}"/>
              </a:ext>
            </a:extLst>
          </p:cNvPr>
          <p:cNvSpPr/>
          <p:nvPr/>
        </p:nvSpPr>
        <p:spPr>
          <a:xfrm>
            <a:off x="9759696" y="6578102"/>
            <a:ext cx="2432304" cy="274320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7D687CE-23B2-4F39-AF5B-60A4BDC7A993}"/>
              </a:ext>
            </a:extLst>
          </p:cNvPr>
          <p:cNvSpPr/>
          <p:nvPr/>
        </p:nvSpPr>
        <p:spPr bwMode="auto">
          <a:xfrm>
            <a:off x="10051664" y="6074405"/>
            <a:ext cx="2013336" cy="46704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#D365PPVN</a:t>
            </a:r>
          </a:p>
          <a:p>
            <a:pPr algn="r" defTabSz="40528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Segoe UI Semibold"/>
                <a:ea typeface="Segoe UI" pitchFamily="34" charset="0"/>
                <a:cs typeface="Segoe UI"/>
              </a:rPr>
              <a:t>#ASEANSMSBizAppsUG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188753-7F27-499A-A7C9-3E73FE2504B0}"/>
              </a:ext>
            </a:extLst>
          </p:cNvPr>
          <p:cNvSpPr/>
          <p:nvPr/>
        </p:nvSpPr>
        <p:spPr bwMode="auto">
          <a:xfrm>
            <a:off x="301359" y="107643"/>
            <a:ext cx="10124045" cy="8962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1. Prepare media files</a:t>
            </a:r>
          </a:p>
          <a:p>
            <a:pPr algn="l"/>
            <a:endParaRPr lang="en-US" sz="3600" b="1" i="0" dirty="0">
              <a:solidFill>
                <a:schemeClr val="bg1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8CC64F-23A4-43AD-B633-E7B8A892701F}"/>
              </a:ext>
            </a:extLst>
          </p:cNvPr>
          <p:cNvSpPr/>
          <p:nvPr/>
        </p:nvSpPr>
        <p:spPr bwMode="auto">
          <a:xfrm>
            <a:off x="720969" y="912449"/>
            <a:ext cx="10754448" cy="537935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90464F-2BE9-D32F-CF60-C6775968973B}"/>
              </a:ext>
            </a:extLst>
          </p:cNvPr>
          <p:cNvSpPr/>
          <p:nvPr/>
        </p:nvSpPr>
        <p:spPr bwMode="auto">
          <a:xfrm>
            <a:off x="446248" y="882718"/>
            <a:ext cx="10754448" cy="504853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App when approved and listed to AppSource, need a lot of media files, 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(*) required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App Home Page (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2"/>
              </a:rPr>
              <a:t>https://d365iconsandtooltips.com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Icons, Preview pictures with correct size (height x width) 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(*)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Videos 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Your Azure Storage Table to saved Lead 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(*)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(when user install your App) </a:t>
            </a:r>
          </a:p>
          <a:p>
            <a:pPr marL="1200150" lvl="2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Noted: there are a lot of options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Introduce document (show in AppSource)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(*)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, Help documents (User Guide)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Deep link to support page (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3"/>
              </a:rPr>
              <a:t>https://d365iconsandtooltips.com/support.aspx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(*)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Deep link to privacy page (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  <a:hlinkClick r:id="rId4"/>
              </a:rPr>
              <a:t>https://d365iconsandtooltips.com/privacy.aspx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(*)</a:t>
            </a: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Term of Use page</a:t>
            </a:r>
            <a:r>
              <a:rPr lang="en-US" sz="1600" b="1" dirty="0">
                <a:solidFill>
                  <a:srgbClr val="FF0000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(*)</a:t>
            </a: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marL="742950" lvl="1" indent="-285750" defTabSz="405282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bg1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501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2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D365PPVN">
      <a:dk1>
        <a:srgbClr val="000000"/>
      </a:dk1>
      <a:lt1>
        <a:sysClr val="window" lastClr="FFFFFF"/>
      </a:lt1>
      <a:dk2>
        <a:srgbClr val="3C3C41"/>
      </a:dk2>
      <a:lt2>
        <a:srgbClr val="EBEBEB"/>
      </a:lt2>
      <a:accent1>
        <a:srgbClr val="002050"/>
      </a:accent1>
      <a:accent2>
        <a:srgbClr val="742774"/>
      </a:accent2>
      <a:accent3>
        <a:srgbClr val="0076FD"/>
      </a:accent3>
      <a:accent4>
        <a:srgbClr val="F2C810"/>
      </a:accent4>
      <a:accent5>
        <a:srgbClr val="14848F"/>
      </a:accent5>
      <a:accent6>
        <a:srgbClr val="30E5D0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8029</TotalTime>
  <Words>847</Words>
  <Application>Microsoft Office PowerPoint</Application>
  <PresentationFormat>Widescreen</PresentationFormat>
  <Paragraphs>133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Segoe UI</vt:lpstr>
      <vt:lpstr>Segoe UI Semibold</vt:lpstr>
      <vt:lpstr>Office Theme</vt:lpstr>
      <vt:lpstr>Package</vt:lpstr>
      <vt:lpstr>Document</vt:lpstr>
      <vt:lpstr>Worksheet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Dynamics 365 &amp; Power Platform Community Vietnam</dc:title>
  <dc:creator>Khoa Nguyen</dc:creator>
  <cp:lastModifiedBy>Le Van Phuoc</cp:lastModifiedBy>
  <cp:revision>357</cp:revision>
  <dcterms:created xsi:type="dcterms:W3CDTF">2020-07-02T10:47:33Z</dcterms:created>
  <dcterms:modified xsi:type="dcterms:W3CDTF">2022-09-24T03:19:03Z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0a58a55-8d55-4c7b-aa85-1ae890a4cc64_Enabled">
    <vt:lpwstr>True</vt:lpwstr>
  </property>
  <property fmtid="{D5CDD505-2E9C-101B-9397-08002B2CF9AE}" pid="3" name="MSIP_Label_50a58a55-8d55-4c7b-aa85-1ae890a4cc64_SiteId">
    <vt:lpwstr>e85feadf-11e7-47bb-a160-43b98dcc96f1</vt:lpwstr>
  </property>
  <property fmtid="{D5CDD505-2E9C-101B-9397-08002B2CF9AE}" pid="4" name="MSIP_Label_50a58a55-8d55-4c7b-aa85-1ae890a4cc64_Owner">
    <vt:lpwstr>admin@CRM778778.onmicrosoft.com</vt:lpwstr>
  </property>
  <property fmtid="{D5CDD505-2E9C-101B-9397-08002B2CF9AE}" pid="5" name="MSIP_Label_50a58a55-8d55-4c7b-aa85-1ae890a4cc64_SetDate">
    <vt:lpwstr>2020-07-09T08:12:16.5342573Z</vt:lpwstr>
  </property>
  <property fmtid="{D5CDD505-2E9C-101B-9397-08002B2CF9AE}" pid="6" name="MSIP_Label_50a58a55-8d55-4c7b-aa85-1ae890a4cc64_Name">
    <vt:lpwstr>Internal - Customer</vt:lpwstr>
  </property>
  <property fmtid="{D5CDD505-2E9C-101B-9397-08002B2CF9AE}" pid="7" name="MSIP_Label_50a58a55-8d55-4c7b-aa85-1ae890a4cc64_Application">
    <vt:lpwstr>Microsoft Azure Information Protection</vt:lpwstr>
  </property>
  <property fmtid="{D5CDD505-2E9C-101B-9397-08002B2CF9AE}" pid="8" name="MSIP_Label_50a58a55-8d55-4c7b-aa85-1ae890a4cc64_ActionId">
    <vt:lpwstr>12b3e7d0-075f-4ad9-8747-eeb1f0ad0fb2</vt:lpwstr>
  </property>
  <property fmtid="{D5CDD505-2E9C-101B-9397-08002B2CF9AE}" pid="9" name="MSIP_Label_50a58a55-8d55-4c7b-aa85-1ae890a4cc64_Extended_MSFT_Method">
    <vt:lpwstr>Automatic</vt:lpwstr>
  </property>
  <property fmtid="{D5CDD505-2E9C-101B-9397-08002B2CF9AE}" pid="10" name="Sensitivity">
    <vt:lpwstr>Internal - Customer</vt:lpwstr>
  </property>
</Properties>
</file>

<file path=docProps/thumbnail.jpeg>
</file>